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5" r:id="rId5"/>
    <p:sldId id="286" r:id="rId6"/>
    <p:sldId id="287" r:id="rId7"/>
    <p:sldId id="288" r:id="rId8"/>
    <p:sldId id="266" r:id="rId9"/>
    <p:sldId id="290" r:id="rId10"/>
    <p:sldId id="293" r:id="rId11"/>
    <p:sldId id="269" r:id="rId12"/>
    <p:sldId id="291" r:id="rId13"/>
    <p:sldId id="292" r:id="rId14"/>
    <p:sldId id="273" r:id="rId15"/>
    <p:sldId id="274" r:id="rId16"/>
    <p:sldId id="281" r:id="rId17"/>
    <p:sldId id="296" r:id="rId18"/>
    <p:sldId id="289" r:id="rId19"/>
    <p:sldId id="282" r:id="rId20"/>
    <p:sldId id="283" r:id="rId21"/>
    <p:sldId id="275" r:id="rId22"/>
    <p:sldId id="294" r:id="rId23"/>
    <p:sldId id="276" r:id="rId24"/>
    <p:sldId id="295" r:id="rId25"/>
    <p:sldId id="284" r:id="rId26"/>
  </p:sldIdLst>
  <p:sldSz cx="9144000" cy="5715000" type="screen16x1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44" y="-66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5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8468C-5664-4393-80A3-136812953C40}" type="datetimeFigureOut">
              <a:rPr lang="fr-FR" smtClean="0"/>
              <a:pPr/>
              <a:t>23/02/2014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C3E07-CA3B-4531-B9EE-A683685CB55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79512" y="193204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ar-MA" sz="5400" b="1" i="1" dirty="0" err="1" smtClean="0">
                <a:solidFill>
                  <a:srgbClr val="C0000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المجــــــزوءة</a:t>
            </a:r>
            <a:r>
              <a:rPr lang="ar-MA" sz="5400" b="1" i="1" dirty="0" smtClean="0">
                <a:solidFill>
                  <a:srgbClr val="C0000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 الثــــــــــــــــــــــــــــــــــــانيـــــــــــــــــــــــــــــــة :</a:t>
            </a:r>
            <a:br>
              <a:rPr lang="ar-MA" sz="5400" b="1" i="1" dirty="0" smtClean="0">
                <a:solidFill>
                  <a:srgbClr val="C0000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r>
              <a:rPr lang="ar-MA" sz="3200" b="1" i="1" dirty="0" smtClean="0">
                <a:solidFill>
                  <a:srgbClr val="00206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التحولات الكبرى في العالم منذ الحرب العالمية الثانية إلى مطلع القرن 21</a:t>
            </a:r>
            <a:endParaRPr lang="fr-FR" sz="5400" b="1" i="1" dirty="0">
              <a:solidFill>
                <a:srgbClr val="C00000"/>
              </a:solidFill>
              <a:latin typeface="Andalus" pitchFamily="18" charset="-78"/>
              <a:ea typeface="Tahoma" pitchFamily="34" charset="0"/>
              <a:cs typeface="Andalus" pitchFamily="18" charset="-78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1"/>
          </p:nvPr>
        </p:nvSpPr>
        <p:spPr>
          <a:xfrm>
            <a:off x="107504" y="1417340"/>
            <a:ext cx="4320480" cy="4176464"/>
          </a:xfrm>
        </p:spPr>
        <p:txBody>
          <a:bodyPr>
            <a:normAutofit fontScale="92500" lnSpcReduction="10000"/>
          </a:bodyPr>
          <a:lstStyle/>
          <a:p>
            <a:pPr algn="justLow" rtl="1">
              <a:buFontTx/>
              <a:buChar char="-"/>
            </a:pPr>
            <a:r>
              <a:rPr lang="ar-MA" sz="20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المحور الثاني : كفاح المغرب الكبير والمشرق العربي من أجل الإستقلال وبناء الدولة الحديثة .</a:t>
            </a:r>
          </a:p>
          <a:p>
            <a:pPr algn="justLow" rtl="1">
              <a:buFontTx/>
              <a:buChar char="-"/>
            </a:pPr>
            <a:r>
              <a:rPr lang="ar-MA" sz="2000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 – المغرب : الكفاح من أجل الإستقلال واستكمال الوحدة الترابية.</a:t>
            </a:r>
          </a:p>
          <a:p>
            <a:pPr algn="justLow" rtl="1">
              <a:buFontTx/>
              <a:buChar char="-"/>
            </a:pPr>
            <a:r>
              <a:rPr lang="ar-MA" sz="2000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- 5 – الحركات الإستقلالية بالجزائر وتونس وليبيا .</a:t>
            </a:r>
          </a:p>
          <a:p>
            <a:pPr algn="justLow" rtl="1">
              <a:buFontTx/>
              <a:buChar char="-"/>
            </a:pPr>
            <a:r>
              <a:rPr lang="ar-MA" sz="2000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 – الحركات الإستقلالية بالمشرق العربي .</a:t>
            </a:r>
          </a:p>
          <a:p>
            <a:pPr algn="justLow" rtl="1">
              <a:buFontTx/>
              <a:buChar char="-"/>
            </a:pPr>
            <a:r>
              <a:rPr lang="ar-MA" sz="2000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7 – القضية الفلسطينية والصراع العربي الإسرائيلي .</a:t>
            </a:r>
          </a:p>
          <a:p>
            <a:pPr algn="justLow" rtl="1">
              <a:buNone/>
            </a:pPr>
            <a:r>
              <a:rPr lang="ar-MA" sz="2000" dirty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ar-MA" sz="2000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ar-MA" sz="2000" dirty="0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ملف 4 : بناء الدولة الحديثة في المغرب الكبير والمشرق العربي : المغرب نموذجا .</a:t>
            </a:r>
            <a:endParaRPr lang="ar-MA" sz="2000" dirty="0" smtClean="0">
              <a:solidFill>
                <a:srgbClr val="7030A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Low" rtl="1">
              <a:buNone/>
            </a:pPr>
            <a:endParaRPr lang="ar-MA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sz="half" idx="2"/>
          </p:nvPr>
        </p:nvSpPr>
        <p:spPr>
          <a:xfrm>
            <a:off x="4932040" y="1417340"/>
            <a:ext cx="4038600" cy="4381500"/>
          </a:xfrm>
        </p:spPr>
        <p:txBody>
          <a:bodyPr>
            <a:normAutofit fontScale="92500" lnSpcReduction="10000"/>
          </a:bodyPr>
          <a:lstStyle/>
          <a:p>
            <a:pPr algn="justLow" rtl="1"/>
            <a:r>
              <a:rPr lang="ar-MA" sz="2400" u="sng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المحور الأول: </a:t>
            </a:r>
            <a:r>
              <a:rPr lang="ar-MA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العلاقات الدولية بعد الحرب العالمية 2 إلى مطلع القرن 21 .</a:t>
            </a:r>
          </a:p>
          <a:p>
            <a:pPr algn="justLow" rtl="1"/>
            <a:r>
              <a:rPr lang="ar-MA" sz="2400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 – نظام القطبية الثنائية والحرب الباردة .</a:t>
            </a:r>
          </a:p>
          <a:p>
            <a:pPr algn="justLow" rtl="1"/>
            <a:r>
              <a:rPr lang="ar-MA" sz="2400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 – تصفية الإستعمار وبروز العالم الثالث .</a:t>
            </a:r>
          </a:p>
          <a:p>
            <a:pPr algn="justLow" rtl="1"/>
            <a:r>
              <a:rPr lang="ar-MA" sz="2400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 – النظام العالمي الجديد والقطبية الواحدة .</a:t>
            </a:r>
          </a:p>
          <a:p>
            <a:pPr algn="ctr" rtl="1"/>
            <a:r>
              <a:rPr lang="ar-MA" sz="2400" dirty="0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ملف 3 : الثورة العلمية </a:t>
            </a:r>
          </a:p>
          <a:p>
            <a:pPr algn="ctr" rtl="1">
              <a:buNone/>
            </a:pPr>
            <a:r>
              <a:rPr lang="ar-MA" sz="2400" dirty="0" smtClean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والتكنولوجية           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scan01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8568952" cy="54497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756427"/>
          </a:xfrm>
        </p:spPr>
        <p:txBody>
          <a:bodyPr>
            <a:normAutofit fontScale="90000"/>
          </a:bodyPr>
          <a:lstStyle/>
          <a:p>
            <a:r>
              <a:rPr lang="ar-MA" dirty="0" smtClean="0">
                <a:solidFill>
                  <a:srgbClr val="00B050"/>
                </a:solidFill>
              </a:rPr>
              <a:t>2- الأزمات الكبرى خلال الحرب الباردة الأولى في الميدانين السياسي والعسكري .</a:t>
            </a:r>
            <a:endParaRPr lang="fr-FR" dirty="0"/>
          </a:p>
        </p:txBody>
      </p:sp>
      <p:pic>
        <p:nvPicPr>
          <p:cNvPr id="4" name="Espace réservé du contenu 3" descr="scan01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29308"/>
            <a:ext cx="8640960" cy="458569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numérisation0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14294"/>
            <a:ext cx="9144000" cy="55007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numérisation0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5" y="142856"/>
            <a:ext cx="8358247" cy="55721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MA" sz="2400" dirty="0" smtClean="0">
                <a:solidFill>
                  <a:srgbClr val="C0000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  </a:t>
            </a:r>
            <a:r>
              <a:rPr lang="fr-FR" sz="2400" dirty="0" smtClean="0">
                <a:solidFill>
                  <a:srgbClr val="C0000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III</a:t>
            </a:r>
            <a:r>
              <a:rPr lang="ar-MA" sz="2400" dirty="0" smtClean="0">
                <a:solidFill>
                  <a:srgbClr val="C0000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  . تطور العلاقات الدولية من مرحلة التعايش السلمي إلى نهاية الحرب الباردة </a:t>
            </a:r>
            <a:r>
              <a:rPr lang="ar-MA" sz="2800" dirty="0" smtClean="0">
                <a:solidFill>
                  <a:srgbClr val="C0000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الثانية</a:t>
            </a:r>
            <a:br>
              <a:rPr lang="ar-MA" sz="2800" dirty="0" smtClean="0">
                <a:solidFill>
                  <a:srgbClr val="C0000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</a:br>
            <a:r>
              <a:rPr lang="fr-FR" sz="2800" dirty="0" smtClean="0">
                <a:solidFill>
                  <a:srgbClr val="00B05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1</a:t>
            </a:r>
            <a:r>
              <a:rPr lang="ar-MA" sz="2800" dirty="0" smtClean="0">
                <a:solidFill>
                  <a:srgbClr val="00B05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-خصائص مرحلة التعايش السلمي (1953-1975).</a:t>
            </a:r>
            <a:r>
              <a:rPr lang="ar-MA" sz="2800" dirty="0" smtClean="0">
                <a:solidFill>
                  <a:srgbClr val="C00000"/>
                </a:solidFill>
                <a:latin typeface="Andalus" pitchFamily="18" charset="-78"/>
                <a:ea typeface="Tahoma" pitchFamily="34" charset="0"/>
                <a:cs typeface="Andalus" pitchFamily="18" charset="-78"/>
              </a:rPr>
              <a:t> </a:t>
            </a:r>
            <a:endParaRPr lang="fr-FR" sz="2800" dirty="0">
              <a:solidFill>
                <a:srgbClr val="C00000"/>
              </a:solidFill>
              <a:latin typeface="Andalus" pitchFamily="18" charset="-78"/>
              <a:ea typeface="Tahoma" pitchFamily="34" charset="0"/>
              <a:cs typeface="Andalus" pitchFamily="18" charset="-78"/>
            </a:endParaRPr>
          </a:p>
        </p:txBody>
      </p:sp>
      <p:pic>
        <p:nvPicPr>
          <p:cNvPr id="4" name="Espace réservé du contenu 3" descr="scan0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201316"/>
            <a:ext cx="8712968" cy="432048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Espace réservé du contenu 22" descr="scan00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3" y="193204"/>
            <a:ext cx="5796137" cy="5521796"/>
          </a:xfrm>
        </p:spPr>
      </p:pic>
      <p:sp>
        <p:nvSpPr>
          <p:cNvPr id="22" name="Espace réservé du texte 21"/>
          <p:cNvSpPr>
            <a:spLocks noGrp="1"/>
          </p:cNvSpPr>
          <p:nvPr>
            <p:ph type="body" sz="half" idx="2"/>
          </p:nvPr>
        </p:nvSpPr>
        <p:spPr>
          <a:xfrm>
            <a:off x="107504" y="481236"/>
            <a:ext cx="3008313" cy="4911932"/>
          </a:xfrm>
        </p:spPr>
        <p:txBody>
          <a:bodyPr>
            <a:normAutofit/>
          </a:bodyPr>
          <a:lstStyle/>
          <a:p>
            <a:pPr algn="r" rtl="1"/>
            <a:endParaRPr lang="ar-MA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r" rtl="1"/>
            <a:r>
              <a:rPr lang="ar-MA" sz="2000" b="1" u="sng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اتفاقية سالت1 :</a:t>
            </a:r>
          </a:p>
          <a:p>
            <a:pPr algn="justLow" rtl="1"/>
            <a:r>
              <a:rPr lang="ar-MA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تم توقيعها سنة 1972 بين الولايات المتحدة الأمريكية والإتحاد </a:t>
            </a:r>
            <a:r>
              <a:rPr lang="ar-MA" sz="20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السوفياتي</a:t>
            </a:r>
            <a:r>
              <a:rPr lang="ar-MA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، وتقتضي الحد من </a:t>
            </a:r>
            <a:r>
              <a:rPr lang="ar-MA" sz="20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انتشارالأسلحة</a:t>
            </a:r>
            <a:r>
              <a:rPr lang="ar-MA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النووية .</a:t>
            </a:r>
          </a:p>
          <a:p>
            <a:pPr algn="justLow" rtl="1"/>
            <a:endParaRPr lang="ar-MA" sz="2000" dirty="0" smtClean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Low" rtl="1"/>
            <a:r>
              <a:rPr lang="ar-MA" sz="2000" b="1" u="sng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مؤتمر هلسنكي :</a:t>
            </a:r>
          </a:p>
          <a:p>
            <a:pPr algn="justLow" rtl="1"/>
            <a:r>
              <a:rPr lang="ar-MA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انعقد سنة 1975 وشارك فيه الإتحاد </a:t>
            </a:r>
            <a:r>
              <a:rPr lang="ar-MA" sz="20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السوفياتي</a:t>
            </a:r>
            <a:r>
              <a:rPr lang="ar-MA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والولايات المتحدة الأمريكية قصد التعاون والتنسيق .</a:t>
            </a:r>
            <a:endParaRPr lang="fr-FR" sz="20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13284"/>
          </a:xfrm>
        </p:spPr>
        <p:txBody>
          <a:bodyPr>
            <a:normAutofit/>
          </a:bodyPr>
          <a:lstStyle/>
          <a:p>
            <a:pPr rtl="1"/>
            <a:r>
              <a:rPr lang="ar-MA" sz="28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2 - الأزمات الكبرى التي شهدها العالم خلال فترة التعايش السلمي</a:t>
            </a:r>
            <a:r>
              <a:rPr lang="fr-FR" sz="28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 . </a:t>
            </a:r>
            <a:endParaRPr lang="fr-FR" sz="28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6" name="Espace réservé du contenu 5" descr="numérisation0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785798"/>
            <a:ext cx="8786874" cy="492920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numérisation0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42856"/>
            <a:ext cx="7929618" cy="55721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 descr="numérisation0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714360"/>
            <a:ext cx="8858312" cy="45005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scan0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337220"/>
            <a:ext cx="8928992" cy="50405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67544" y="1417340"/>
            <a:ext cx="8229600" cy="2592288"/>
          </a:xfrm>
        </p:spPr>
        <p:txBody>
          <a:bodyPr>
            <a:normAutofit/>
          </a:bodyPr>
          <a:lstStyle/>
          <a:p>
            <a:pPr rtl="1"/>
            <a:r>
              <a:rPr lang="ar-MA" sz="7200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نظام القطبية الثنائية</a:t>
            </a:r>
            <a:br>
              <a:rPr lang="ar-MA" sz="7200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</a:br>
            <a:r>
              <a:rPr lang="ar-MA" sz="7200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والحرب الباردة</a:t>
            </a:r>
            <a:endParaRPr lang="fr-FR" sz="7200" dirty="0">
              <a:solidFill>
                <a:srgbClr val="C00000"/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scan0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09228"/>
            <a:ext cx="8352928" cy="49685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612411"/>
          </a:xfrm>
        </p:spPr>
        <p:txBody>
          <a:bodyPr>
            <a:normAutofit/>
          </a:bodyPr>
          <a:lstStyle/>
          <a:p>
            <a:pPr rtl="1"/>
            <a:r>
              <a:rPr lang="ar-MA" sz="32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3 – أهم مظاهر الحرب الباردة الثانية (</a:t>
            </a:r>
            <a:r>
              <a:rPr lang="fr-FR" sz="32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5</a:t>
            </a:r>
            <a:r>
              <a:rPr lang="ar-MA" sz="32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197-1989).</a:t>
            </a:r>
            <a:endParaRPr lang="fr-FR" sz="32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6" name="Espace réservé du contenu 5" descr="numérisation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000112"/>
            <a:ext cx="8715436" cy="45720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Espace réservé du contenu 3" descr="scan0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2856"/>
            <a:ext cx="9144000" cy="5429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scan0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09228"/>
            <a:ext cx="9036496" cy="51125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numérisation0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8786873" cy="5715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11560" y="1129308"/>
            <a:ext cx="8229600" cy="3312368"/>
          </a:xfrm>
        </p:spPr>
        <p:txBody>
          <a:bodyPr>
            <a:normAutofit/>
          </a:bodyPr>
          <a:lstStyle/>
          <a:p>
            <a:r>
              <a:rPr lang="ar-MA" sz="8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إنجــــــــــــــــــــــــــــاز :</a:t>
            </a:r>
            <a:br>
              <a:rPr lang="ar-MA" sz="8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</a:br>
            <a:r>
              <a:rPr lang="ar-MA" sz="8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ذ.</a:t>
            </a:r>
            <a:r>
              <a:rPr lang="ar-SA" sz="8800" dirty="0" err="1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بنغانم</a:t>
            </a:r>
            <a:r>
              <a:rPr lang="ar-SA" sz="8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حسين</a:t>
            </a:r>
            <a:endParaRPr lang="fr-FR" sz="8800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179512" y="553244"/>
            <a:ext cx="4038600" cy="4824536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ar-MA" u="sng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أهداف </a:t>
            </a:r>
            <a:r>
              <a:rPr lang="ar-MA" u="sng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التعلمات</a:t>
            </a:r>
            <a:r>
              <a:rPr lang="ar-MA" u="sng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pPr algn="r" rtl="1"/>
            <a:endParaRPr lang="ar-MA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Low" rtl="1"/>
            <a:r>
              <a:rPr lang="ar-M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تتبع أهم الأحداث التي أدت إلى بروز القطبية الثنائية .</a:t>
            </a:r>
          </a:p>
          <a:p>
            <a:pPr algn="justLow" rtl="1"/>
            <a:r>
              <a:rPr lang="ar-M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التمييز بين مراحل الحرب الباردة وتحديد خصائص كل مرحلة .</a:t>
            </a:r>
          </a:p>
          <a:p>
            <a:pPr algn="justLow" rtl="1"/>
            <a:r>
              <a:rPr lang="ar-M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الوعي بتسبب الصراع بين القطبين خلال فترة الحرب الباردة في كثير من الأزمات التي ما زلنا نعيشها في عالم اليوم .</a:t>
            </a:r>
            <a:endParaRPr lang="fr-FR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4648200" y="553244"/>
            <a:ext cx="4038600" cy="4824536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ar-MA" u="sng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الهدف الوظيفي للوحدة:</a:t>
            </a:r>
          </a:p>
          <a:p>
            <a:pPr algn="r" rtl="1"/>
            <a:endParaRPr lang="ar-MA" u="sng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Low" rtl="1"/>
            <a:r>
              <a:rPr lang="ar-M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تحديد أهم مميزات العلاقات الدولية في ظل سيطرة نظام القطبية الثنائية على العالم ، </a:t>
            </a:r>
            <a:r>
              <a:rPr lang="ar-MA" smtClean="0">
                <a:latin typeface="Tahoma" pitchFamily="34" charset="0"/>
                <a:ea typeface="Tahoma" pitchFamily="34" charset="0"/>
                <a:cs typeface="Tahoma" pitchFamily="34" charset="0"/>
              </a:rPr>
              <a:t>واستخلاص دورها </a:t>
            </a:r>
            <a:r>
              <a:rPr lang="ar-M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في التحولات  التي عرفها العالم خلال النصف الثاني من القرن 20 ومطلع القرن 21 ، بهدف فهم أوضاع العالم حاليا .</a:t>
            </a:r>
            <a:endParaRPr lang="fr-FR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057300"/>
          </a:xfrm>
        </p:spPr>
        <p:txBody>
          <a:bodyPr>
            <a:normAutofit fontScale="90000"/>
          </a:bodyPr>
          <a:lstStyle/>
          <a:p>
            <a:pPr rtl="1"/>
            <a:r>
              <a:rPr lang="fr-FR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I</a:t>
            </a:r>
            <a:r>
              <a:rPr lang="ar-MA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. السياق التاريخي لبروز القطبية الثنائية .</a:t>
            </a:r>
            <a:br>
              <a:rPr lang="ar-MA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</a:br>
            <a:r>
              <a:rPr lang="ar-MA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1- المد الشيوعي </a:t>
            </a:r>
            <a:r>
              <a:rPr lang="ar-MA" dirty="0" err="1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السوفياتي</a:t>
            </a:r>
            <a:r>
              <a:rPr lang="ar-MA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 في أوربا الشرقية </a:t>
            </a:r>
            <a:r>
              <a:rPr lang="ar-MA" sz="2800" dirty="0" smtClean="0">
                <a:solidFill>
                  <a:srgbClr val="00B050"/>
                </a:solidFill>
              </a:rPr>
              <a:t>.</a:t>
            </a:r>
            <a:endParaRPr lang="fr-FR" dirty="0"/>
          </a:p>
        </p:txBody>
      </p:sp>
      <p:pic>
        <p:nvPicPr>
          <p:cNvPr id="6" name="Espace réservé du contenu 3" descr="scan009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5332"/>
            <a:ext cx="8640960" cy="38884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scan00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8640960" cy="55217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41275"/>
          </a:xfrm>
        </p:spPr>
        <p:txBody>
          <a:bodyPr>
            <a:noAutofit/>
          </a:bodyPr>
          <a:lstStyle/>
          <a:p>
            <a:pPr rtl="1"/>
            <a:r>
              <a:rPr lang="ar-MA" sz="32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2 – جاءمشروع مارشال كرد الفعل الراسمالي على التحركات السوفياتية .</a:t>
            </a:r>
            <a:endParaRPr lang="fr-FR" sz="3200" dirty="0"/>
          </a:p>
        </p:txBody>
      </p:sp>
      <p:pic>
        <p:nvPicPr>
          <p:cNvPr id="4" name="Espace réservé du contenu 5" descr="scan00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77380"/>
            <a:ext cx="8892480" cy="309634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scan00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7220"/>
            <a:ext cx="8640960" cy="53777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684419"/>
          </a:xfrm>
        </p:spPr>
        <p:txBody>
          <a:bodyPr>
            <a:normAutofit fontScale="90000"/>
          </a:bodyPr>
          <a:lstStyle/>
          <a:p>
            <a:pPr rtl="1"/>
            <a:r>
              <a:rPr lang="ar-MA" sz="2700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fr-FR" sz="2700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II</a:t>
            </a:r>
            <a:r>
              <a:rPr lang="ar-MA" sz="2200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 .الحرب الباردة الأولى (1947-1953)كمظهر من مظاهر الصراع في إطار القطبية الثنائية .</a:t>
            </a:r>
            <a:r>
              <a:rPr lang="ar-MA" sz="3200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ar-MA" sz="3200" dirty="0" smtClean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</a:br>
            <a:r>
              <a:rPr lang="ar-MA" sz="32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1 – مفهوم الحرب الباردة والأحداث التي أدت إلى اندلاعها .</a:t>
            </a:r>
            <a:endParaRPr lang="fr-FR" sz="32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6" name="Espace réservé du contenu 5" descr="numérisation0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71550"/>
            <a:ext cx="8929718" cy="442915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numérisation0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214294"/>
            <a:ext cx="8858312" cy="55007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330</Words>
  <Application>Microsoft Office PowerPoint</Application>
  <PresentationFormat>Affichage à l'écran (16:10)</PresentationFormat>
  <Paragraphs>36</Paragraphs>
  <Slides>25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Thème Office</vt:lpstr>
      <vt:lpstr>المجــــــزوءة الثــــــــــــــــــــــــــــــــــــانيـــــــــــــــــــــــــــــــة : التحولات الكبرى في العالم منذ الحرب العالمية الثانية إلى مطلع القرن 21</vt:lpstr>
      <vt:lpstr>نظام القطبية الثنائية والحرب الباردة</vt:lpstr>
      <vt:lpstr>Diapositive 3</vt:lpstr>
      <vt:lpstr>I . السياق التاريخي لبروز القطبية الثنائية . 1- المد الشيوعي السوفياتي في أوربا الشرقية .</vt:lpstr>
      <vt:lpstr>Diapositive 5</vt:lpstr>
      <vt:lpstr>2 – جاءمشروع مارشال كرد الفعل الراسمالي على التحركات السوفياتية .</vt:lpstr>
      <vt:lpstr>Diapositive 7</vt:lpstr>
      <vt:lpstr> II .الحرب الباردة الأولى (1947-1953)كمظهر من مظاهر الصراع في إطار القطبية الثنائية . 1 – مفهوم الحرب الباردة والأحداث التي أدت إلى اندلاعها .</vt:lpstr>
      <vt:lpstr>Diapositive 9</vt:lpstr>
      <vt:lpstr>Diapositive 10</vt:lpstr>
      <vt:lpstr>2- الأزمات الكبرى خلال الحرب الباردة الأولى في الميدانين السياسي والعسكري .</vt:lpstr>
      <vt:lpstr>Diapositive 12</vt:lpstr>
      <vt:lpstr>Diapositive 13</vt:lpstr>
      <vt:lpstr>  III  . تطور العلاقات الدولية من مرحلة التعايش السلمي إلى نهاية الحرب الباردة الثانية 1-خصائص مرحلة التعايش السلمي (1953-1975). </vt:lpstr>
      <vt:lpstr>Diapositive 15</vt:lpstr>
      <vt:lpstr>2 - الأزمات الكبرى التي شهدها العالم خلال فترة التعايش السلمي . </vt:lpstr>
      <vt:lpstr>Diapositive 17</vt:lpstr>
      <vt:lpstr>Diapositive 18</vt:lpstr>
      <vt:lpstr>Diapositive 19</vt:lpstr>
      <vt:lpstr>Diapositive 20</vt:lpstr>
      <vt:lpstr>3 – أهم مظاهر الحرب الباردة الثانية (5197-1989).</vt:lpstr>
      <vt:lpstr>Diapositive 22</vt:lpstr>
      <vt:lpstr>Diapositive 23</vt:lpstr>
      <vt:lpstr>Diapositive 24</vt:lpstr>
      <vt:lpstr>إنجــــــــــــــــــــــــــــاز : ذ.بنغانم حسين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المجــــــزوءة الثــــــــــــــــــــــــــــــــــــانيـــــــــــــــــــــــــــــــة :</dc:title>
  <dc:creator>SALAHDINE</dc:creator>
  <cp:lastModifiedBy>benrhanem</cp:lastModifiedBy>
  <cp:revision>63</cp:revision>
  <dcterms:created xsi:type="dcterms:W3CDTF">2011-02-23T17:47:42Z</dcterms:created>
  <dcterms:modified xsi:type="dcterms:W3CDTF">2014-02-23T20:38:13Z</dcterms:modified>
</cp:coreProperties>
</file>